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Open Sans" panose="020B0606030504020204" pitchFamily="34" charset="0"/>
      <p:regular r:id="rId12"/>
      <p:bold r:id="rId13"/>
    </p:embeddedFont>
    <p:embeddedFont>
      <p:font typeface="Open Sans Bold" panose="020B0806030504020204" charset="0"/>
      <p:bold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1" d="100"/>
          <a:sy n="91" d="100"/>
        </p:scale>
        <p:origin x="6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521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EDE9"/>
          </a:solidFill>
          <a:ln/>
        </p:spPr>
      </p:sp>
      <p:sp>
        <p:nvSpPr>
          <p:cNvPr id="3" name="Shape 1"/>
          <p:cNvSpPr/>
          <p:nvPr/>
        </p:nvSpPr>
        <p:spPr>
          <a:xfrm>
            <a:off x="0" y="0"/>
            <a:ext cx="14630400" cy="8229600"/>
          </a:xfrm>
          <a:prstGeom prst="rect">
            <a:avLst/>
          </a:prstGeom>
          <a:solidFill>
            <a:srgbClr val="FFFCFA"/>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2509480" y="461605"/>
            <a:ext cx="9611439" cy="524589"/>
          </a:xfrm>
          <a:prstGeom prst="rect">
            <a:avLst/>
          </a:prstGeom>
          <a:noFill/>
          <a:ln/>
        </p:spPr>
        <p:txBody>
          <a:bodyPr wrap="none" lIns="0" tIns="0" rIns="0" bIns="0" rtlCol="0" anchor="t"/>
          <a:lstStyle/>
          <a:p>
            <a:pPr marL="0" indent="0" algn="ctr">
              <a:lnSpc>
                <a:spcPts val="4100"/>
              </a:lnSpc>
              <a:buNone/>
            </a:pPr>
            <a:r>
              <a:rPr lang="en-US" sz="3300" b="1" dirty="0">
                <a:solidFill>
                  <a:srgbClr val="443728"/>
                </a:solidFill>
                <a:latin typeface="Crimson Pro Bold" pitchFamily="34" charset="0"/>
                <a:ea typeface="Crimson Pro Bold" pitchFamily="34" charset="-122"/>
                <a:cs typeface="Crimson Pro Bold" pitchFamily="34" charset="-120"/>
              </a:rPr>
              <a:t>BÁO CÁO BÀI TẬP LỚN: HỆ THỐNG ĐÈN GIAO THÔNG</a:t>
            </a:r>
            <a:endParaRPr lang="en-US" sz="3300" dirty="0"/>
          </a:p>
        </p:txBody>
      </p:sp>
      <p:pic>
        <p:nvPicPr>
          <p:cNvPr id="3" name="Image 0" descr="preencoded.png"/>
          <p:cNvPicPr>
            <a:picLocks noChangeAspect="1"/>
          </p:cNvPicPr>
          <p:nvPr/>
        </p:nvPicPr>
        <p:blipFill>
          <a:blip r:embed="rId3"/>
          <a:stretch>
            <a:fillRect/>
          </a:stretch>
        </p:blipFill>
        <p:spPr>
          <a:xfrm>
            <a:off x="2488525" y="1185610"/>
            <a:ext cx="9653230" cy="6091147"/>
          </a:xfrm>
          <a:prstGeom prst="rect">
            <a:avLst/>
          </a:prstGeom>
        </p:spPr>
      </p:pic>
      <p:sp>
        <p:nvSpPr>
          <p:cNvPr id="4" name="Shape 1"/>
          <p:cNvSpPr/>
          <p:nvPr/>
        </p:nvSpPr>
        <p:spPr>
          <a:xfrm>
            <a:off x="587573" y="7488793"/>
            <a:ext cx="268605" cy="268605"/>
          </a:xfrm>
          <a:prstGeom prst="roundRect">
            <a:avLst>
              <a:gd name="adj" fmla="val 34039149"/>
            </a:avLst>
          </a:prstGeom>
          <a:noFill/>
          <a:ln w="7620">
            <a:solidFill>
              <a:srgbClr val="FFFFFF"/>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595193" y="7496413"/>
            <a:ext cx="253365" cy="253365"/>
          </a:xfrm>
          <a:prstGeom prst="rect">
            <a:avLst/>
          </a:prstGeom>
        </p:spPr>
      </p:pic>
      <p:sp>
        <p:nvSpPr>
          <p:cNvPr id="6" name="Text 2"/>
          <p:cNvSpPr/>
          <p:nvPr/>
        </p:nvSpPr>
        <p:spPr>
          <a:xfrm>
            <a:off x="940118" y="7476173"/>
            <a:ext cx="1722001" cy="293846"/>
          </a:xfrm>
          <a:prstGeom prst="rect">
            <a:avLst/>
          </a:prstGeom>
          <a:noFill/>
          <a:ln/>
        </p:spPr>
        <p:txBody>
          <a:bodyPr wrap="none" lIns="0" tIns="0" rIns="0" bIns="0" rtlCol="0" anchor="t"/>
          <a:lstStyle/>
          <a:p>
            <a:pPr marL="0" indent="0" algn="l">
              <a:lnSpc>
                <a:spcPts val="2300"/>
              </a:lnSpc>
              <a:buNone/>
            </a:pPr>
            <a:r>
              <a:rPr lang="en-US" sz="1650" b="1" dirty="0">
                <a:solidFill>
                  <a:srgbClr val="443728"/>
                </a:solidFill>
                <a:latin typeface="Open Sans Bold" pitchFamily="34" charset="0"/>
                <a:ea typeface="Open Sans Bold" pitchFamily="34" charset="-122"/>
                <a:cs typeface="Open Sans Bold" pitchFamily="34" charset="-120"/>
              </a:rPr>
              <a:t>by HẬU PHAN LÊ</a:t>
            </a:r>
            <a:endParaRPr lang="en-US" sz="1650" dirty="0"/>
          </a:p>
        </p:txBody>
      </p:sp>
      <p:sp>
        <p:nvSpPr>
          <p:cNvPr id="7" name="TextBox 6">
            <a:extLst>
              <a:ext uri="{FF2B5EF4-FFF2-40B4-BE49-F238E27FC236}">
                <a16:creationId xmlns:a16="http://schemas.microsoft.com/office/drawing/2014/main" id="{9F85FC88-15FE-8D5B-9B2C-413486FB39FF}"/>
              </a:ext>
            </a:extLst>
          </p:cNvPr>
          <p:cNvSpPr txBox="1"/>
          <p:nvPr/>
        </p:nvSpPr>
        <p:spPr>
          <a:xfrm>
            <a:off x="3587798" y="7380446"/>
            <a:ext cx="7775891" cy="369332"/>
          </a:xfrm>
          <a:prstGeom prst="rect">
            <a:avLst/>
          </a:prstGeom>
          <a:noFill/>
        </p:spPr>
        <p:txBody>
          <a:bodyPr wrap="square" rtlCol="0">
            <a:spAutoFit/>
          </a:bodyPr>
          <a:lstStyle/>
          <a:p>
            <a:r>
              <a:rPr lang="en-US" dirty="0"/>
              <a:t>Link GitHub </a:t>
            </a:r>
            <a:r>
              <a:rPr lang="en-US" dirty="0" err="1"/>
              <a:t>dự</a:t>
            </a:r>
            <a:r>
              <a:rPr lang="en-US" dirty="0"/>
              <a:t> </a:t>
            </a:r>
            <a:r>
              <a:rPr lang="en-US" dirty="0" err="1"/>
              <a:t>án</a:t>
            </a:r>
            <a:r>
              <a:rPr lang="en-US" dirty="0"/>
              <a:t>: https://github.com/phanlehau/Project_VXL_HK241/tree/main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564731" y="367903"/>
            <a:ext cx="7500938" cy="5231368"/>
          </a:xfrm>
          <a:prstGeom prst="rect">
            <a:avLst/>
          </a:prstGeom>
        </p:spPr>
      </p:pic>
      <p:sp>
        <p:nvSpPr>
          <p:cNvPr id="3" name="Text 0"/>
          <p:cNvSpPr/>
          <p:nvPr/>
        </p:nvSpPr>
        <p:spPr>
          <a:xfrm>
            <a:off x="468273" y="5799892"/>
            <a:ext cx="13693854" cy="836295"/>
          </a:xfrm>
          <a:prstGeom prst="rect">
            <a:avLst/>
          </a:prstGeom>
          <a:noFill/>
          <a:ln/>
        </p:spPr>
        <p:txBody>
          <a:bodyPr wrap="square" lIns="0" tIns="0" rIns="0" bIns="0" rtlCol="0" anchor="t"/>
          <a:lstStyle/>
          <a:p>
            <a:pPr marL="0" indent="0" algn="l">
              <a:lnSpc>
                <a:spcPts val="3250"/>
              </a:lnSpc>
              <a:buNone/>
            </a:pPr>
            <a:r>
              <a:rPr lang="en-US" sz="2600" b="1" dirty="0">
                <a:solidFill>
                  <a:srgbClr val="443728"/>
                </a:solidFill>
                <a:latin typeface="Crimson Pro Bold" pitchFamily="34" charset="0"/>
                <a:ea typeface="Crimson Pro Bold" pitchFamily="34" charset="-122"/>
                <a:cs typeface="Crimson Pro Bold" pitchFamily="34" charset="-120"/>
              </a:rPr>
              <a:t>Hệ thống đèn giao thông được thiết kế cho 2 đường giao nhau với 2 đèn giao thông ở mỗi đường gồm 3 chế độ chính là:</a:t>
            </a:r>
            <a:endParaRPr lang="en-US" sz="2600" dirty="0"/>
          </a:p>
        </p:txBody>
      </p:sp>
      <p:sp>
        <p:nvSpPr>
          <p:cNvPr id="4" name="Text 1"/>
          <p:cNvSpPr/>
          <p:nvPr/>
        </p:nvSpPr>
        <p:spPr>
          <a:xfrm>
            <a:off x="1805226" y="6970514"/>
            <a:ext cx="1672590" cy="209074"/>
          </a:xfrm>
          <a:prstGeom prst="rect">
            <a:avLst/>
          </a:prstGeom>
          <a:noFill/>
          <a:ln/>
        </p:spPr>
        <p:txBody>
          <a:bodyPr wrap="none" lIns="0" tIns="0" rIns="0" bIns="0" rtlCol="0" anchor="t"/>
          <a:lstStyle/>
          <a:p>
            <a:pPr marL="0" indent="0" algn="ctr">
              <a:lnSpc>
                <a:spcPts val="1600"/>
              </a:lnSpc>
              <a:buNone/>
            </a:pPr>
            <a:r>
              <a:rPr lang="en-US" sz="1300" b="1" dirty="0">
                <a:solidFill>
                  <a:srgbClr val="443728"/>
                </a:solidFill>
                <a:latin typeface="Crimson Pro Bold" pitchFamily="34" charset="0"/>
                <a:ea typeface="Crimson Pro Bold" pitchFamily="34" charset="-122"/>
                <a:cs typeface="Crimson Pro Bold" pitchFamily="34" charset="-120"/>
              </a:rPr>
              <a:t>Chế độ Automatic</a:t>
            </a:r>
            <a:endParaRPr lang="en-US" sz="1300" dirty="0"/>
          </a:p>
        </p:txBody>
      </p:sp>
      <p:sp>
        <p:nvSpPr>
          <p:cNvPr id="5" name="Text 2"/>
          <p:cNvSpPr/>
          <p:nvPr/>
        </p:nvSpPr>
        <p:spPr>
          <a:xfrm>
            <a:off x="468273" y="7313295"/>
            <a:ext cx="4346496" cy="214074"/>
          </a:xfrm>
          <a:prstGeom prst="rect">
            <a:avLst/>
          </a:prstGeom>
          <a:noFill/>
          <a:ln/>
        </p:spPr>
        <p:txBody>
          <a:bodyPr wrap="none" lIns="0" tIns="0" rIns="0" bIns="0" rtlCol="0" anchor="t"/>
          <a:lstStyle/>
          <a:p>
            <a:pPr marL="0" indent="0" algn="ctr">
              <a:lnSpc>
                <a:spcPts val="1650"/>
              </a:lnSpc>
              <a:buNone/>
            </a:pPr>
            <a:r>
              <a:rPr lang="en-US" sz="1050" dirty="0">
                <a:solidFill>
                  <a:srgbClr val="443728"/>
                </a:solidFill>
                <a:latin typeface="Open Sans" pitchFamily="34" charset="0"/>
                <a:ea typeface="Open Sans" pitchFamily="34" charset="-122"/>
                <a:cs typeface="Open Sans" pitchFamily="34" charset="-120"/>
              </a:rPr>
              <a:t>cho phép đèn giao thông tự hoạt động theo thời gian thiết lập sẵn.</a:t>
            </a:r>
            <a:endParaRPr lang="en-US" sz="1050" dirty="0"/>
          </a:p>
        </p:txBody>
      </p:sp>
      <p:sp>
        <p:nvSpPr>
          <p:cNvPr id="6" name="Text 3"/>
          <p:cNvSpPr/>
          <p:nvPr/>
        </p:nvSpPr>
        <p:spPr>
          <a:xfrm>
            <a:off x="6485811" y="6970514"/>
            <a:ext cx="1672590" cy="209074"/>
          </a:xfrm>
          <a:prstGeom prst="rect">
            <a:avLst/>
          </a:prstGeom>
          <a:noFill/>
          <a:ln/>
        </p:spPr>
        <p:txBody>
          <a:bodyPr wrap="none" lIns="0" tIns="0" rIns="0" bIns="0" rtlCol="0" anchor="t"/>
          <a:lstStyle/>
          <a:p>
            <a:pPr marL="0" indent="0" algn="ctr">
              <a:lnSpc>
                <a:spcPts val="1600"/>
              </a:lnSpc>
              <a:buNone/>
            </a:pPr>
            <a:r>
              <a:rPr lang="en-US" sz="1300" b="1" dirty="0">
                <a:solidFill>
                  <a:srgbClr val="443728"/>
                </a:solidFill>
                <a:latin typeface="Crimson Pro Bold" pitchFamily="34" charset="0"/>
                <a:ea typeface="Crimson Pro Bold" pitchFamily="34" charset="-122"/>
                <a:cs typeface="Crimson Pro Bold" pitchFamily="34" charset="-120"/>
              </a:rPr>
              <a:t>Chế độ Manual</a:t>
            </a:r>
            <a:endParaRPr lang="en-US" sz="1300" dirty="0"/>
          </a:p>
        </p:txBody>
      </p:sp>
      <p:sp>
        <p:nvSpPr>
          <p:cNvPr id="7" name="Text 4"/>
          <p:cNvSpPr/>
          <p:nvPr/>
        </p:nvSpPr>
        <p:spPr>
          <a:xfrm>
            <a:off x="5148858" y="7313295"/>
            <a:ext cx="4346496" cy="428149"/>
          </a:xfrm>
          <a:prstGeom prst="rect">
            <a:avLst/>
          </a:prstGeom>
          <a:noFill/>
          <a:ln/>
        </p:spPr>
        <p:txBody>
          <a:bodyPr wrap="square" lIns="0" tIns="0" rIns="0" bIns="0" rtlCol="0" anchor="t"/>
          <a:lstStyle/>
          <a:p>
            <a:pPr marL="0" indent="0" algn="ctr">
              <a:lnSpc>
                <a:spcPts val="1650"/>
              </a:lnSpc>
              <a:buNone/>
            </a:pPr>
            <a:r>
              <a:rPr lang="en-US" sz="1050" dirty="0">
                <a:solidFill>
                  <a:srgbClr val="443728"/>
                </a:solidFill>
                <a:latin typeface="Open Sans" pitchFamily="34" charset="0"/>
                <a:ea typeface="Open Sans" pitchFamily="34" charset="-122"/>
                <a:cs typeface="Open Sans" pitchFamily="34" charset="-120"/>
              </a:rPr>
              <a:t>cho phép người điều khiển có thể điều khiển thủ công đèn giao thông theo ý muốn của mình.</a:t>
            </a:r>
            <a:endParaRPr lang="en-US" sz="1050" dirty="0"/>
          </a:p>
        </p:txBody>
      </p:sp>
      <p:sp>
        <p:nvSpPr>
          <p:cNvPr id="8" name="Text 5"/>
          <p:cNvSpPr/>
          <p:nvPr/>
        </p:nvSpPr>
        <p:spPr>
          <a:xfrm>
            <a:off x="11166396" y="6970514"/>
            <a:ext cx="1672590" cy="209074"/>
          </a:xfrm>
          <a:prstGeom prst="rect">
            <a:avLst/>
          </a:prstGeom>
          <a:noFill/>
          <a:ln/>
        </p:spPr>
        <p:txBody>
          <a:bodyPr wrap="none" lIns="0" tIns="0" rIns="0" bIns="0" rtlCol="0" anchor="t"/>
          <a:lstStyle/>
          <a:p>
            <a:pPr marL="0" indent="0" algn="ctr">
              <a:lnSpc>
                <a:spcPts val="1600"/>
              </a:lnSpc>
              <a:buNone/>
            </a:pPr>
            <a:r>
              <a:rPr lang="en-US" sz="1300" b="1" dirty="0">
                <a:solidFill>
                  <a:srgbClr val="443728"/>
                </a:solidFill>
                <a:latin typeface="Crimson Pro Bold" pitchFamily="34" charset="0"/>
                <a:ea typeface="Crimson Pro Bold" pitchFamily="34" charset="-122"/>
                <a:cs typeface="Crimson Pro Bold" pitchFamily="34" charset="-120"/>
              </a:rPr>
              <a:t>Chế độ Setting</a:t>
            </a:r>
            <a:endParaRPr lang="en-US" sz="1300" dirty="0"/>
          </a:p>
        </p:txBody>
      </p:sp>
      <p:sp>
        <p:nvSpPr>
          <p:cNvPr id="9" name="Text 6"/>
          <p:cNvSpPr/>
          <p:nvPr/>
        </p:nvSpPr>
        <p:spPr>
          <a:xfrm>
            <a:off x="9829443" y="7313295"/>
            <a:ext cx="4346496" cy="428149"/>
          </a:xfrm>
          <a:prstGeom prst="rect">
            <a:avLst/>
          </a:prstGeom>
          <a:noFill/>
          <a:ln/>
        </p:spPr>
        <p:txBody>
          <a:bodyPr wrap="square" lIns="0" tIns="0" rIns="0" bIns="0" rtlCol="0" anchor="t"/>
          <a:lstStyle/>
          <a:p>
            <a:pPr marL="0" indent="0" algn="ctr">
              <a:lnSpc>
                <a:spcPts val="1650"/>
              </a:lnSpc>
              <a:buNone/>
            </a:pPr>
            <a:r>
              <a:rPr lang="en-US" sz="1050" dirty="0">
                <a:solidFill>
                  <a:srgbClr val="443728"/>
                </a:solidFill>
                <a:latin typeface="Open Sans" pitchFamily="34" charset="0"/>
                <a:ea typeface="Open Sans" pitchFamily="34" charset="-122"/>
                <a:cs typeface="Open Sans" pitchFamily="34" charset="-120"/>
              </a:rPr>
              <a:t>cho phép người điều khiển có thể thiết lập chính xác thời gian đèn hiển thị ở chế độ Automatic.</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2242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Điều Khiển Hệ Thống</a:t>
            </a:r>
            <a:endParaRPr lang="en-US" sz="4450" dirty="0"/>
          </a:p>
        </p:txBody>
      </p:sp>
      <p:pic>
        <p:nvPicPr>
          <p:cNvPr id="4" name="Image 1" descr="preencoded.png"/>
          <p:cNvPicPr>
            <a:picLocks noChangeAspect="1"/>
          </p:cNvPicPr>
          <p:nvPr/>
        </p:nvPicPr>
        <p:blipFill>
          <a:blip r:embed="rId4"/>
          <a:stretch>
            <a:fillRect/>
          </a:stretch>
        </p:blipFill>
        <p:spPr>
          <a:xfrm>
            <a:off x="793790" y="3271361"/>
            <a:ext cx="566976" cy="566976"/>
          </a:xfrm>
          <a:prstGeom prst="rect">
            <a:avLst/>
          </a:prstGeom>
        </p:spPr>
      </p:pic>
      <p:sp>
        <p:nvSpPr>
          <p:cNvPr id="5" name="Text 1"/>
          <p:cNvSpPr/>
          <p:nvPr/>
        </p:nvSpPr>
        <p:spPr>
          <a:xfrm>
            <a:off x="793790" y="406515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Nút 1</a:t>
            </a:r>
            <a:endParaRPr lang="en-US" sz="2200" dirty="0"/>
          </a:p>
        </p:txBody>
      </p:sp>
      <p:sp>
        <p:nvSpPr>
          <p:cNvPr id="6" name="Text 2"/>
          <p:cNvSpPr/>
          <p:nvPr/>
        </p:nvSpPr>
        <p:spPr>
          <a:xfrm>
            <a:off x="793790" y="4555569"/>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dùng để chuyển chế độ của đèn giao thông.</a:t>
            </a:r>
            <a:endParaRPr lang="en-US" sz="1750" dirty="0"/>
          </a:p>
        </p:txBody>
      </p:sp>
      <p:pic>
        <p:nvPicPr>
          <p:cNvPr id="7" name="Image 2" descr="preencoded.png"/>
          <p:cNvPicPr>
            <a:picLocks noChangeAspect="1"/>
          </p:cNvPicPr>
          <p:nvPr/>
        </p:nvPicPr>
        <p:blipFill>
          <a:blip r:embed="rId5"/>
          <a:stretch>
            <a:fillRect/>
          </a:stretch>
        </p:blipFill>
        <p:spPr>
          <a:xfrm>
            <a:off x="4742021" y="3271361"/>
            <a:ext cx="566976" cy="566976"/>
          </a:xfrm>
          <a:prstGeom prst="rect">
            <a:avLst/>
          </a:prstGeom>
        </p:spPr>
      </p:pic>
      <p:sp>
        <p:nvSpPr>
          <p:cNvPr id="8" name="Text 3"/>
          <p:cNvSpPr/>
          <p:nvPr/>
        </p:nvSpPr>
        <p:spPr>
          <a:xfrm>
            <a:off x="4742021" y="406515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Nút 2 và Nút 3</a:t>
            </a:r>
            <a:endParaRPr lang="en-US" sz="2200" dirty="0"/>
          </a:p>
        </p:txBody>
      </p:sp>
      <p:sp>
        <p:nvSpPr>
          <p:cNvPr id="9" name="Text 4"/>
          <p:cNvSpPr/>
          <p:nvPr/>
        </p:nvSpPr>
        <p:spPr>
          <a:xfrm>
            <a:off x="4742021" y="4555569"/>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443728"/>
                </a:solidFill>
                <a:latin typeface="Open Sans" pitchFamily="34" charset="0"/>
                <a:ea typeface="Open Sans" pitchFamily="34" charset="-122"/>
                <a:cs typeface="Open Sans" pitchFamily="34" charset="-120"/>
              </a:rPr>
              <a:t>dùng để điều chỉnh trạng thái hiển thị đèn giao thông và thiết lập thời gian ở mỗi chế độ khác nhau.</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48045" y="432197"/>
            <a:ext cx="5724049" cy="489347"/>
          </a:xfrm>
          <a:prstGeom prst="rect">
            <a:avLst/>
          </a:prstGeom>
          <a:noFill/>
          <a:ln/>
        </p:spPr>
        <p:txBody>
          <a:bodyPr wrap="none" lIns="0" tIns="0" rIns="0" bIns="0" rtlCol="0" anchor="t"/>
          <a:lstStyle/>
          <a:p>
            <a:pPr marL="0" indent="0">
              <a:lnSpc>
                <a:spcPts val="3850"/>
              </a:lnSpc>
              <a:buNone/>
            </a:pPr>
            <a:r>
              <a:rPr lang="en-US" sz="3050" b="1" dirty="0">
                <a:solidFill>
                  <a:srgbClr val="443728"/>
                </a:solidFill>
                <a:latin typeface="Crimson Pro Bold" pitchFamily="34" charset="0"/>
                <a:ea typeface="Crimson Pro Bold" pitchFamily="34" charset="-122"/>
                <a:cs typeface="Crimson Pro Bold" pitchFamily="34" charset="-120"/>
              </a:rPr>
              <a:t>Sơ đồ máy trạng thái của hệ thống:</a:t>
            </a:r>
            <a:endParaRPr lang="en-US" sz="3050" dirty="0"/>
          </a:p>
        </p:txBody>
      </p:sp>
      <p:pic>
        <p:nvPicPr>
          <p:cNvPr id="3" name="Image 0" descr="preencoded.png"/>
          <p:cNvPicPr>
            <a:picLocks noChangeAspect="1"/>
          </p:cNvPicPr>
          <p:nvPr/>
        </p:nvPicPr>
        <p:blipFill>
          <a:blip r:embed="rId3"/>
          <a:stretch>
            <a:fillRect/>
          </a:stretch>
        </p:blipFill>
        <p:spPr>
          <a:xfrm>
            <a:off x="2793683" y="1156335"/>
            <a:ext cx="9042916" cy="6214467"/>
          </a:xfrm>
          <a:prstGeom prst="rect">
            <a:avLst/>
          </a:prstGeom>
        </p:spPr>
      </p:pic>
      <p:sp>
        <p:nvSpPr>
          <p:cNvPr id="4" name="Text 1"/>
          <p:cNvSpPr/>
          <p:nvPr/>
        </p:nvSpPr>
        <p:spPr>
          <a:xfrm>
            <a:off x="548045" y="7546896"/>
            <a:ext cx="13534311" cy="250508"/>
          </a:xfrm>
          <a:prstGeom prst="rect">
            <a:avLst/>
          </a:prstGeom>
          <a:noFill/>
          <a:ln/>
        </p:spPr>
        <p:txBody>
          <a:bodyPr wrap="none" lIns="0" tIns="0" rIns="0" bIns="0" rtlCol="0" anchor="t"/>
          <a:lstStyle/>
          <a:p>
            <a:pPr marL="0" indent="0">
              <a:lnSpc>
                <a:spcPts val="1950"/>
              </a:lnSpc>
              <a:buNone/>
            </a:pP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05163"/>
            <a:ext cx="10383917"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Sơ đồ máy trạng thái ở chế độ AUTOMATIC:</a:t>
            </a:r>
            <a:endParaRPr lang="en-US" sz="4450" dirty="0"/>
          </a:p>
        </p:txBody>
      </p:sp>
      <p:pic>
        <p:nvPicPr>
          <p:cNvPr id="3" name="Image 0" descr="preencoded.png"/>
          <p:cNvPicPr>
            <a:picLocks noChangeAspect="1"/>
          </p:cNvPicPr>
          <p:nvPr/>
        </p:nvPicPr>
        <p:blipFill>
          <a:blip r:embed="rId3"/>
          <a:stretch>
            <a:fillRect/>
          </a:stretch>
        </p:blipFill>
        <p:spPr>
          <a:xfrm>
            <a:off x="793790" y="2467570"/>
            <a:ext cx="13042821" cy="3838813"/>
          </a:xfrm>
          <a:prstGeom prst="rect">
            <a:avLst/>
          </a:prstGeom>
        </p:spPr>
      </p:pic>
      <p:sp>
        <p:nvSpPr>
          <p:cNvPr id="4" name="Text 1"/>
          <p:cNvSpPr/>
          <p:nvPr/>
        </p:nvSpPr>
        <p:spPr>
          <a:xfrm>
            <a:off x="793790" y="6561534"/>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6519" y="570905"/>
            <a:ext cx="8698825" cy="648653"/>
          </a:xfrm>
          <a:prstGeom prst="rect">
            <a:avLst/>
          </a:prstGeom>
          <a:noFill/>
          <a:ln/>
        </p:spPr>
        <p:txBody>
          <a:bodyPr wrap="none" lIns="0" tIns="0" rIns="0" bIns="0" rtlCol="0" anchor="t"/>
          <a:lstStyle/>
          <a:p>
            <a:pPr marL="0" indent="0">
              <a:lnSpc>
                <a:spcPts val="5100"/>
              </a:lnSpc>
              <a:buNone/>
            </a:pPr>
            <a:r>
              <a:rPr lang="en-US" sz="4050" b="1" dirty="0">
                <a:solidFill>
                  <a:srgbClr val="443728"/>
                </a:solidFill>
                <a:latin typeface="Crimson Pro Bold" pitchFamily="34" charset="0"/>
                <a:ea typeface="Crimson Pro Bold" pitchFamily="34" charset="-122"/>
                <a:cs typeface="Crimson Pro Bold" pitchFamily="34" charset="-120"/>
              </a:rPr>
              <a:t>Sơ đồ máy trạng thái ở chế độ MANUAL:</a:t>
            </a:r>
            <a:endParaRPr lang="en-US" sz="4050" dirty="0"/>
          </a:p>
        </p:txBody>
      </p:sp>
      <p:pic>
        <p:nvPicPr>
          <p:cNvPr id="3" name="Image 0" descr="preencoded.png"/>
          <p:cNvPicPr>
            <a:picLocks noChangeAspect="1"/>
          </p:cNvPicPr>
          <p:nvPr/>
        </p:nvPicPr>
        <p:blipFill>
          <a:blip r:embed="rId3"/>
          <a:stretch>
            <a:fillRect/>
          </a:stretch>
        </p:blipFill>
        <p:spPr>
          <a:xfrm>
            <a:off x="989767" y="1634728"/>
            <a:ext cx="12650867" cy="5786914"/>
          </a:xfrm>
          <a:prstGeom prst="rect">
            <a:avLst/>
          </a:prstGeom>
        </p:spPr>
      </p:pic>
      <p:sp>
        <p:nvSpPr>
          <p:cNvPr id="4" name="Text 1"/>
          <p:cNvSpPr/>
          <p:nvPr/>
        </p:nvSpPr>
        <p:spPr>
          <a:xfrm>
            <a:off x="726519" y="7655123"/>
            <a:ext cx="13177361" cy="332184"/>
          </a:xfrm>
          <a:prstGeom prst="rect">
            <a:avLst/>
          </a:prstGeom>
          <a:noFill/>
          <a:ln/>
        </p:spPr>
        <p:txBody>
          <a:bodyPr wrap="none" lIns="0" tIns="0" rIns="0" bIns="0" rtlCol="0" anchor="t"/>
          <a:lstStyle/>
          <a:p>
            <a:pPr marL="0" indent="0">
              <a:lnSpc>
                <a:spcPts val="2600"/>
              </a:lnSpc>
              <a:buNone/>
            </a:pP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48107"/>
            <a:ext cx="9487495"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Sơ đồ máy trạng thái ở chế độ SETTING:</a:t>
            </a:r>
            <a:endParaRPr lang="en-US" sz="4450" dirty="0"/>
          </a:p>
        </p:txBody>
      </p:sp>
      <p:pic>
        <p:nvPicPr>
          <p:cNvPr id="3" name="Image 0" descr="preencoded.png"/>
          <p:cNvPicPr>
            <a:picLocks noChangeAspect="1"/>
          </p:cNvPicPr>
          <p:nvPr/>
        </p:nvPicPr>
        <p:blipFill>
          <a:blip r:embed="rId3"/>
          <a:stretch>
            <a:fillRect/>
          </a:stretch>
        </p:blipFill>
        <p:spPr>
          <a:xfrm>
            <a:off x="793790" y="2210514"/>
            <a:ext cx="13042821" cy="3116818"/>
          </a:xfrm>
          <a:prstGeom prst="rect">
            <a:avLst/>
          </a:prstGeom>
        </p:spPr>
      </p:pic>
      <p:sp>
        <p:nvSpPr>
          <p:cNvPr id="4" name="Text 1"/>
          <p:cNvSpPr/>
          <p:nvPr/>
        </p:nvSpPr>
        <p:spPr>
          <a:xfrm>
            <a:off x="793790" y="5582483"/>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Ở mỗi trạng thái:</a:t>
            </a:r>
            <a:endParaRPr lang="en-US" sz="1750" dirty="0"/>
          </a:p>
        </p:txBody>
      </p:sp>
      <p:sp>
        <p:nvSpPr>
          <p:cNvPr id="5" name="Text 2"/>
          <p:cNvSpPr/>
          <p:nvPr/>
        </p:nvSpPr>
        <p:spPr>
          <a:xfrm>
            <a:off x="793790" y="6200537"/>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 Sử dụng BUTTON 2 để tăng thời gian đèn tương ứng.</a:t>
            </a:r>
            <a:endParaRPr lang="en-US" sz="1750" dirty="0"/>
          </a:p>
        </p:txBody>
      </p:sp>
      <p:sp>
        <p:nvSpPr>
          <p:cNvPr id="6" name="Text 3"/>
          <p:cNvSpPr/>
          <p:nvPr/>
        </p:nvSpPr>
        <p:spPr>
          <a:xfrm>
            <a:off x="793790" y="6818590"/>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 Sử dụng BUTTON 3 để giảm thời gian đèn tương ứng.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3064"/>
            <a:ext cx="5895737" cy="708779"/>
          </a:xfrm>
          <a:prstGeom prst="rect">
            <a:avLst/>
          </a:prstGeom>
          <a:noFill/>
          <a:ln/>
        </p:spPr>
        <p:txBody>
          <a:bodyPr wrap="none" lIns="0" tIns="0" rIns="0" bIns="0" rtlCol="0" anchor="t"/>
          <a:lstStyle/>
          <a:p>
            <a:pPr marL="0" indent="0">
              <a:lnSpc>
                <a:spcPts val="5550"/>
              </a:lnSpc>
              <a:buNone/>
            </a:pPr>
            <a:r>
              <a:rPr lang="en-US" sz="4450" b="1" dirty="0">
                <a:solidFill>
                  <a:srgbClr val="443728"/>
                </a:solidFill>
                <a:latin typeface="Crimson Pro Bold" pitchFamily="34" charset="0"/>
                <a:ea typeface="Crimson Pro Bold" pitchFamily="34" charset="-122"/>
                <a:cs typeface="Crimson Pro Bold" pitchFamily="34" charset="-120"/>
              </a:rPr>
              <a:t>Thách Thức &amp; Khó Khăn</a:t>
            </a:r>
            <a:endParaRPr lang="en-US" sz="4450" dirty="0"/>
          </a:p>
        </p:txBody>
      </p:sp>
      <p:sp>
        <p:nvSpPr>
          <p:cNvPr id="4" name="Shape 1"/>
          <p:cNvSpPr/>
          <p:nvPr/>
        </p:nvSpPr>
        <p:spPr>
          <a:xfrm>
            <a:off x="6280190" y="1752005"/>
            <a:ext cx="3664863" cy="3499604"/>
          </a:xfrm>
          <a:prstGeom prst="roundRect">
            <a:avLst>
              <a:gd name="adj" fmla="val 2722"/>
            </a:avLst>
          </a:prstGeom>
          <a:solidFill>
            <a:srgbClr val="EBE2E0"/>
          </a:solidFill>
          <a:ln w="7620">
            <a:solidFill>
              <a:srgbClr val="D1C8C6"/>
            </a:solidFill>
            <a:prstDash val="solid"/>
          </a:ln>
        </p:spPr>
        <p:txBody>
          <a:bodyPr/>
          <a:lstStyle/>
          <a:p>
            <a:endParaRPr lang="en-US"/>
          </a:p>
        </p:txBody>
      </p:sp>
      <p:sp>
        <p:nvSpPr>
          <p:cNvPr id="5" name="Text 2"/>
          <p:cNvSpPr/>
          <p:nvPr/>
        </p:nvSpPr>
        <p:spPr>
          <a:xfrm>
            <a:off x="6514624" y="19864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Thiết kế</a:t>
            </a:r>
            <a:endParaRPr lang="en-US" sz="2200" dirty="0"/>
          </a:p>
        </p:txBody>
      </p:sp>
      <p:sp>
        <p:nvSpPr>
          <p:cNvPr id="6" name="Text 3"/>
          <p:cNvSpPr/>
          <p:nvPr/>
        </p:nvSpPr>
        <p:spPr>
          <a:xfrm>
            <a:off x="6514624" y="2476857"/>
            <a:ext cx="3195995" cy="254031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Việc thiết kế sơ đồ máy trạng thái cho từng chế độ (Automatic, Manual, Setting) không dễ do cần phải đảm bảo tính chính xác và hợp lý trong việc chuyển đổi giữa các trạng thái.</a:t>
            </a:r>
            <a:endParaRPr lang="en-US" sz="1750" dirty="0"/>
          </a:p>
        </p:txBody>
      </p:sp>
      <p:sp>
        <p:nvSpPr>
          <p:cNvPr id="7" name="Shape 4"/>
          <p:cNvSpPr/>
          <p:nvPr/>
        </p:nvSpPr>
        <p:spPr>
          <a:xfrm>
            <a:off x="10171867" y="1752005"/>
            <a:ext cx="3664863" cy="3499604"/>
          </a:xfrm>
          <a:prstGeom prst="roundRect">
            <a:avLst>
              <a:gd name="adj" fmla="val 2722"/>
            </a:avLst>
          </a:prstGeom>
          <a:solidFill>
            <a:srgbClr val="EBE2E0"/>
          </a:solidFill>
          <a:ln w="7620">
            <a:solidFill>
              <a:srgbClr val="D1C8C6"/>
            </a:solidFill>
            <a:prstDash val="solid"/>
          </a:ln>
        </p:spPr>
        <p:txBody>
          <a:bodyPr/>
          <a:lstStyle/>
          <a:p>
            <a:endParaRPr lang="en-US"/>
          </a:p>
        </p:txBody>
      </p:sp>
      <p:sp>
        <p:nvSpPr>
          <p:cNvPr id="8" name="Text 5"/>
          <p:cNvSpPr/>
          <p:nvPr/>
        </p:nvSpPr>
        <p:spPr>
          <a:xfrm>
            <a:off x="10406301" y="198643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Lập trình</a:t>
            </a:r>
            <a:endParaRPr lang="en-US" sz="2200" dirty="0"/>
          </a:p>
        </p:txBody>
      </p:sp>
      <p:sp>
        <p:nvSpPr>
          <p:cNvPr id="9" name="Text 6"/>
          <p:cNvSpPr/>
          <p:nvPr/>
        </p:nvSpPr>
        <p:spPr>
          <a:xfrm>
            <a:off x="10406301" y="2476857"/>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Lập trình các chức năng điều khiển đèn giao thông và đồng bộ hóa thời gian giữa các chế độ là một nhiệm vụ phức tạp, yêu cầu độ chính xác cao.</a:t>
            </a:r>
            <a:endParaRPr lang="en-US" sz="1750" dirty="0"/>
          </a:p>
        </p:txBody>
      </p:sp>
      <p:sp>
        <p:nvSpPr>
          <p:cNvPr id="10" name="Shape 7"/>
          <p:cNvSpPr/>
          <p:nvPr/>
        </p:nvSpPr>
        <p:spPr>
          <a:xfrm>
            <a:off x="6280190" y="5478423"/>
            <a:ext cx="7556421" cy="2047994"/>
          </a:xfrm>
          <a:prstGeom prst="roundRect">
            <a:avLst>
              <a:gd name="adj" fmla="val 4652"/>
            </a:avLst>
          </a:prstGeom>
          <a:solidFill>
            <a:srgbClr val="EBE2E0"/>
          </a:solidFill>
          <a:ln w="7620">
            <a:solidFill>
              <a:srgbClr val="D1C8C6"/>
            </a:solidFill>
            <a:prstDash val="solid"/>
          </a:ln>
        </p:spPr>
        <p:txBody>
          <a:bodyPr/>
          <a:lstStyle/>
          <a:p>
            <a:endParaRPr lang="en-US"/>
          </a:p>
        </p:txBody>
      </p:sp>
      <p:sp>
        <p:nvSpPr>
          <p:cNvPr id="11" name="Text 8"/>
          <p:cNvSpPr/>
          <p:nvPr/>
        </p:nvSpPr>
        <p:spPr>
          <a:xfrm>
            <a:off x="6514624" y="5712857"/>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43728"/>
                </a:solidFill>
                <a:latin typeface="Crimson Pro Bold" pitchFamily="34" charset="0"/>
                <a:ea typeface="Crimson Pro Bold" pitchFamily="34" charset="-122"/>
                <a:cs typeface="Crimson Pro Bold" pitchFamily="34" charset="-120"/>
              </a:rPr>
              <a:t>Tương tác người dùng</a:t>
            </a:r>
            <a:endParaRPr lang="en-US" sz="2200" dirty="0"/>
          </a:p>
        </p:txBody>
      </p:sp>
      <p:sp>
        <p:nvSpPr>
          <p:cNvPr id="12" name="Text 9"/>
          <p:cNvSpPr/>
          <p:nvPr/>
        </p:nvSpPr>
        <p:spPr>
          <a:xfrm>
            <a:off x="6514624" y="6203275"/>
            <a:ext cx="7087553" cy="1088708"/>
          </a:xfrm>
          <a:prstGeom prst="rect">
            <a:avLst/>
          </a:prstGeom>
          <a:noFill/>
          <a:ln/>
        </p:spPr>
        <p:txBody>
          <a:bodyPr wrap="square" lIns="0" tIns="0" rIns="0" bIns="0" rtlCol="0" anchor="t"/>
          <a:lstStyle/>
          <a:p>
            <a:pPr marL="0" indent="0">
              <a:lnSpc>
                <a:spcPts val="2850"/>
              </a:lnSpc>
              <a:buNone/>
            </a:pPr>
            <a:r>
              <a:rPr lang="en-US" sz="1750" dirty="0">
                <a:solidFill>
                  <a:srgbClr val="443728"/>
                </a:solidFill>
                <a:latin typeface="Open Sans" pitchFamily="34" charset="0"/>
                <a:ea typeface="Open Sans" pitchFamily="34" charset="-122"/>
                <a:cs typeface="Open Sans" pitchFamily="34" charset="-120"/>
              </a:rPr>
              <a:t>Thiết kế giao diện điều khiển thân thiện với người dùng để họ có thể dễ dàng chuyển đổi giữa các chế độ mà không gặp khó khăn cũng là một thách thức lớn.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08665" y="398502"/>
            <a:ext cx="3613071" cy="451604"/>
          </a:xfrm>
          <a:prstGeom prst="rect">
            <a:avLst/>
          </a:prstGeom>
          <a:noFill/>
          <a:ln/>
        </p:spPr>
        <p:txBody>
          <a:bodyPr wrap="none" lIns="0" tIns="0" rIns="0" bIns="0" rtlCol="0" anchor="t"/>
          <a:lstStyle/>
          <a:p>
            <a:pPr marL="0" indent="0" algn="ctr">
              <a:lnSpc>
                <a:spcPts val="3550"/>
              </a:lnSpc>
              <a:buNone/>
            </a:pPr>
            <a:r>
              <a:rPr lang="en-US" sz="2800" b="1" dirty="0">
                <a:solidFill>
                  <a:srgbClr val="443728"/>
                </a:solidFill>
                <a:latin typeface="Crimson Pro Bold" pitchFamily="34" charset="0"/>
                <a:ea typeface="Crimson Pro Bold" pitchFamily="34" charset="-122"/>
                <a:cs typeface="Crimson Pro Bold" pitchFamily="34" charset="-120"/>
              </a:rPr>
              <a:t>DEMO SẢN PHẨM</a:t>
            </a:r>
            <a:endParaRPr lang="en-US" sz="2800" dirty="0"/>
          </a:p>
        </p:txBody>
      </p:sp>
      <p:pic>
        <p:nvPicPr>
          <p:cNvPr id="3" name="Image 0" descr="preencoded.png"/>
          <p:cNvPicPr>
            <a:picLocks noChangeAspect="1"/>
          </p:cNvPicPr>
          <p:nvPr/>
        </p:nvPicPr>
        <p:blipFill>
          <a:blip r:embed="rId3"/>
          <a:stretch>
            <a:fillRect/>
          </a:stretch>
        </p:blipFill>
        <p:spPr>
          <a:xfrm>
            <a:off x="3995023" y="1139071"/>
            <a:ext cx="6640235" cy="6298168"/>
          </a:xfrm>
          <a:prstGeom prst="rect">
            <a:avLst/>
          </a:prstGeom>
        </p:spPr>
      </p:pic>
      <p:sp>
        <p:nvSpPr>
          <p:cNvPr id="4" name="Text 1"/>
          <p:cNvSpPr/>
          <p:nvPr/>
        </p:nvSpPr>
        <p:spPr>
          <a:xfrm>
            <a:off x="505778" y="7599759"/>
            <a:ext cx="13618845" cy="231219"/>
          </a:xfrm>
          <a:prstGeom prst="rect">
            <a:avLst/>
          </a:prstGeom>
          <a:noFill/>
          <a:ln/>
        </p:spPr>
        <p:txBody>
          <a:bodyPr wrap="none" lIns="0" tIns="0" rIns="0" bIns="0" rtlCol="0" anchor="t"/>
          <a:lstStyle/>
          <a:p>
            <a:pPr marL="0" indent="0" algn="ctr">
              <a:lnSpc>
                <a:spcPts val="1800"/>
              </a:lnSpc>
              <a:buNone/>
            </a:pP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379</Words>
  <Application>Microsoft Office PowerPoint</Application>
  <PresentationFormat>Custom</PresentationFormat>
  <Paragraphs>39</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Open Sans</vt:lpstr>
      <vt:lpstr>Crimson Pro Bold</vt:lpstr>
      <vt:lpstr>Open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Hau Phan</cp:lastModifiedBy>
  <cp:revision>3</cp:revision>
  <dcterms:created xsi:type="dcterms:W3CDTF">2024-12-15T05:04:34Z</dcterms:created>
  <dcterms:modified xsi:type="dcterms:W3CDTF">2024-12-15T13:58:24Z</dcterms:modified>
</cp:coreProperties>
</file>